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276" r:id="rId2"/>
    <p:sldId id="260" r:id="rId3"/>
    <p:sldId id="275" r:id="rId4"/>
    <p:sldId id="269" r:id="rId5"/>
    <p:sldId id="272" r:id="rId6"/>
    <p:sldId id="360" r:id="rId7"/>
    <p:sldId id="357" r:id="rId8"/>
    <p:sldId id="359" r:id="rId9"/>
    <p:sldId id="358"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autoAdjust="0"/>
    <p:restoredTop sz="94569" autoAdjust="0"/>
  </p:normalViewPr>
  <p:slideViewPr>
    <p:cSldViewPr snapToGrid="0">
      <p:cViewPr varScale="1">
        <p:scale>
          <a:sx n="37" d="100"/>
          <a:sy n="37" d="100"/>
        </p:scale>
        <p:origin x="1128"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28/06/2019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3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562"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563"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566" name="Image"/>
          <p:cNvSpPr>
            <a:spLocks noGrp="1"/>
          </p:cNvSpPr>
          <p:nvPr>
            <p:ph type="pic" sz="quarter" idx="15"/>
          </p:nvPr>
        </p:nvSpPr>
        <p:spPr>
          <a:xfrm>
            <a:off x="1965942" y="3325299"/>
            <a:ext cx="2642046" cy="2642046"/>
          </a:xfrm>
          <a:prstGeom prst="rect">
            <a:avLst/>
          </a:prstGeom>
        </p:spPr>
        <p:txBody>
          <a:bodyPr lIns="91439" tIns="45719" rIns="91439" bIns="45719" anchor="t">
            <a:noAutofit/>
          </a:bodyPr>
          <a:lstStyle/>
          <a:p>
            <a:endParaRPr/>
          </a:p>
        </p:txBody>
      </p:sp>
      <p:sp>
        <p:nvSpPr>
          <p:cNvPr id="567" name="Add Title Here"/>
          <p:cNvSpPr txBox="1">
            <a:spLocks noGrp="1"/>
          </p:cNvSpPr>
          <p:nvPr>
            <p:ph type="body" sz="quarter" idx="16"/>
          </p:nvPr>
        </p:nvSpPr>
        <p:spPr>
          <a:xfrm>
            <a:off x="5376307"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68" name="Lorem of for ipsum randomised words our, don't look even night offer slightly beration be ration Lorem of for ipsum"/>
          <p:cNvSpPr txBox="1">
            <a:spLocks noGrp="1"/>
          </p:cNvSpPr>
          <p:nvPr>
            <p:ph type="body" sz="quarter" idx="17"/>
          </p:nvPr>
        </p:nvSpPr>
        <p:spPr>
          <a:xfrm>
            <a:off x="5376307" y="4269424"/>
            <a:ext cx="5943806" cy="1911734"/>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69" name="Image"/>
          <p:cNvSpPr>
            <a:spLocks noGrp="1"/>
          </p:cNvSpPr>
          <p:nvPr>
            <p:ph type="pic" sz="quarter" idx="18"/>
          </p:nvPr>
        </p:nvSpPr>
        <p:spPr>
          <a:xfrm>
            <a:off x="1965942" y="7534842"/>
            <a:ext cx="2642046" cy="2642046"/>
          </a:xfrm>
          <a:prstGeom prst="rect">
            <a:avLst/>
          </a:prstGeom>
        </p:spPr>
        <p:txBody>
          <a:bodyPr lIns="91439" tIns="45719" rIns="91439" bIns="45719" anchor="t">
            <a:noAutofit/>
          </a:bodyPr>
          <a:lstStyle/>
          <a:p>
            <a:endParaRPr/>
          </a:p>
        </p:txBody>
      </p:sp>
      <p:sp>
        <p:nvSpPr>
          <p:cNvPr id="570" name="Add Title Here"/>
          <p:cNvSpPr txBox="1">
            <a:spLocks noGrp="1"/>
          </p:cNvSpPr>
          <p:nvPr>
            <p:ph type="body" sz="quarter" idx="19"/>
          </p:nvPr>
        </p:nvSpPr>
        <p:spPr>
          <a:xfrm>
            <a:off x="5376307"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1" name="Lorem of for ipsum randomised words our, don't look even night offer slightly beration be ration Lorem of for ipsum"/>
          <p:cNvSpPr txBox="1">
            <a:spLocks noGrp="1"/>
          </p:cNvSpPr>
          <p:nvPr>
            <p:ph type="body" sz="quarter" idx="20"/>
          </p:nvPr>
        </p:nvSpPr>
        <p:spPr>
          <a:xfrm>
            <a:off x="5376307" y="8478966"/>
            <a:ext cx="5943806"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2" name="Image"/>
          <p:cNvSpPr>
            <a:spLocks noGrp="1"/>
          </p:cNvSpPr>
          <p:nvPr>
            <p:ph type="pic" sz="quarter" idx="21"/>
          </p:nvPr>
        </p:nvSpPr>
        <p:spPr>
          <a:xfrm>
            <a:off x="12791945" y="3325299"/>
            <a:ext cx="2642046" cy="2642046"/>
          </a:xfrm>
          <a:prstGeom prst="rect">
            <a:avLst/>
          </a:prstGeom>
        </p:spPr>
        <p:txBody>
          <a:bodyPr lIns="91439" tIns="45719" rIns="91439" bIns="45719" anchor="t">
            <a:noAutofit/>
          </a:bodyPr>
          <a:lstStyle/>
          <a:p>
            <a:endParaRPr/>
          </a:p>
        </p:txBody>
      </p:sp>
      <p:sp>
        <p:nvSpPr>
          <p:cNvPr id="573" name="Add Title Here"/>
          <p:cNvSpPr txBox="1">
            <a:spLocks noGrp="1"/>
          </p:cNvSpPr>
          <p:nvPr>
            <p:ph type="body" sz="quarter" idx="22"/>
          </p:nvPr>
        </p:nvSpPr>
        <p:spPr>
          <a:xfrm>
            <a:off x="16202310"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4" name="Lorem of for ipsum randomised words our, don't look even night offer slightly beration be ration Lorem of for ipsum"/>
          <p:cNvSpPr txBox="1">
            <a:spLocks noGrp="1"/>
          </p:cNvSpPr>
          <p:nvPr>
            <p:ph type="body" sz="quarter" idx="23"/>
          </p:nvPr>
        </p:nvSpPr>
        <p:spPr>
          <a:xfrm>
            <a:off x="16202310" y="4269423"/>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5" name="Image"/>
          <p:cNvSpPr>
            <a:spLocks noGrp="1"/>
          </p:cNvSpPr>
          <p:nvPr>
            <p:ph type="pic" sz="quarter" idx="24"/>
          </p:nvPr>
        </p:nvSpPr>
        <p:spPr>
          <a:xfrm>
            <a:off x="12791945" y="7534842"/>
            <a:ext cx="2642046" cy="2642046"/>
          </a:xfrm>
          <a:prstGeom prst="rect">
            <a:avLst/>
          </a:prstGeom>
        </p:spPr>
        <p:txBody>
          <a:bodyPr lIns="91439" tIns="45719" rIns="91439" bIns="45719" anchor="t">
            <a:noAutofit/>
          </a:bodyPr>
          <a:lstStyle/>
          <a:p>
            <a:endParaRPr/>
          </a:p>
        </p:txBody>
      </p:sp>
      <p:sp>
        <p:nvSpPr>
          <p:cNvPr id="576" name="Add Title Here"/>
          <p:cNvSpPr txBox="1">
            <a:spLocks noGrp="1"/>
          </p:cNvSpPr>
          <p:nvPr>
            <p:ph type="body" sz="quarter" idx="25"/>
          </p:nvPr>
        </p:nvSpPr>
        <p:spPr>
          <a:xfrm>
            <a:off x="16202310"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7" name="Lorem of for ipsum randomised words our, don't look even night offer slightly beration be ration Lorem of for ipsum"/>
          <p:cNvSpPr txBox="1">
            <a:spLocks noGrp="1"/>
          </p:cNvSpPr>
          <p:nvPr>
            <p:ph type="body" sz="quarter" idx="26"/>
          </p:nvPr>
        </p:nvSpPr>
        <p:spPr>
          <a:xfrm>
            <a:off x="16202310" y="8478966"/>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19"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0"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4" r:id="rId15"/>
    <p:sldLayoutId id="2147483687" r:id="rId16"/>
    <p:sldLayoutId id="2147483703" r:id="rId17"/>
    <p:sldLayoutId id="2147483704" r:id="rId18"/>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7.xml"/><Relationship Id="rId7" Type="http://schemas.openxmlformats.org/officeDocument/2006/relationships/image" Target="../media/image518.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678647"/>
          </a:xfrm>
        </p:spPr>
        <p:txBody>
          <a:bodyPr/>
          <a:lstStyle/>
          <a:p>
            <a:pPr>
              <a:defRPr>
                <a:effectLst/>
              </a:defRPr>
            </a:pPr>
            <a:r>
              <a:rPr lang="en-US" dirty="0" smtClean="0"/>
              <a:t>AWS fully managed source control system</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Code Commit</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smtClean="0">
                <a:effectLst/>
                <a:latin typeface="Inter UI Extra Bold" panose="020B0502030000000004" pitchFamily="34" charset="0"/>
                <a:ea typeface="Inter UI Extra Bold" panose="020B0502030000000004" pitchFamily="34" charset="0"/>
              </a:rPr>
              <a:t>Code Commit</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 xmlns:asvg="http://schemas.microsoft.com/office/drawing/2016/SVG/main" xmlns:lc="http://schemas.openxmlformats.org/drawingml/2006/lockedCanvas" r:embed="rId7"/>
              </a:ext>
            </a:extLst>
          </a:blip>
          <a:stretch>
            <a:fillRect/>
          </a:stretch>
        </p:blipFill>
        <p:spPr>
          <a:xfrm>
            <a:off x="11018532" y="4458916"/>
            <a:ext cx="2759813" cy="2759813"/>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751423"/>
          </a:xfrm>
        </p:spPr>
        <p:txBody>
          <a:bodyPr/>
          <a:lstStyle/>
          <a:p>
            <a:pPr>
              <a:defRPr>
                <a:effectLst/>
              </a:defRPr>
            </a:pPr>
            <a:r>
              <a:rPr lang="de-DE" dirty="0" smtClean="0"/>
              <a:t>Chapter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smtClean="0">
                <a:latin typeface="Inter UI Extra Bold" panose="020B0502030000000004" pitchFamily="34" charset="0"/>
                <a:ea typeface="Inter UI Extra Bold" panose="020B0502030000000004" pitchFamily="34" charset="0"/>
              </a:rPr>
              <a:t>Code Commit</a:t>
            </a: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3632404" cy="1190710"/>
          </a:xfrm>
        </p:spPr>
        <p:txBody>
          <a:bodyPr/>
          <a:lstStyle/>
          <a:p>
            <a:pPr>
              <a:defRPr>
                <a:effectLst/>
              </a:defRPr>
            </a:pPr>
            <a:r>
              <a:rPr lang="de-DE" dirty="0"/>
              <a:t>Chapter </a:t>
            </a:r>
            <a:r>
              <a:rPr lang="de-DE" dirty="0" err="1"/>
              <a:t>Overview</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2010165" cy="1190710"/>
          </a:xfrm>
        </p:spPr>
        <p:txBody>
          <a:bodyPr/>
          <a:lstStyle/>
          <a:p>
            <a:pPr>
              <a:defRPr>
                <a:effectLst/>
              </a:defRPr>
            </a:pPr>
            <a:r>
              <a:rPr lang="de-DE" dirty="0" smtClean="0"/>
              <a:t>Summary</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p:txBody>
          <a:bodyPr/>
          <a:lstStyle/>
          <a:p>
            <a:endParaRPr lang="de-DE"/>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872033" cy="667489"/>
          </a:xfrm>
        </p:spPr>
        <p:txBody>
          <a:bodyPr/>
          <a:lstStyle/>
          <a:p>
            <a:r>
              <a:rPr lang="de-DE" dirty="0" smtClean="0"/>
              <a:t>GIT</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832092"/>
          </a:xfrm>
          <a:prstGeom prst="rect">
            <a:avLst/>
          </a:prstGeom>
        </p:spPr>
        <p:txBody>
          <a:bodyPr/>
          <a:lstStyle/>
          <a:p>
            <a:pPr algn="just"/>
            <a:r>
              <a:rPr lang="en-US" sz="4000" dirty="0" smtClean="0"/>
              <a:t>“AWS </a:t>
            </a:r>
            <a:r>
              <a:rPr lang="en-US" sz="4000" dirty="0" err="1"/>
              <a:t>CodeCommit</a:t>
            </a:r>
            <a:r>
              <a:rPr lang="en-US" sz="4000" dirty="0"/>
              <a:t> is a fully-managed source control service that hosts secure </a:t>
            </a:r>
            <a:r>
              <a:rPr lang="en-US" sz="4000" dirty="0" err="1"/>
              <a:t>Git</a:t>
            </a:r>
            <a:r>
              <a:rPr lang="en-US" sz="4000" dirty="0"/>
              <a:t>-based repositories. It makes it easy for teams to collaborate on code in a secure and highly scalable ecosystem. </a:t>
            </a:r>
            <a:r>
              <a:rPr lang="en-US" sz="4000" dirty="0" err="1"/>
              <a:t>CodeCommit</a:t>
            </a:r>
            <a:r>
              <a:rPr lang="en-US" sz="4000" dirty="0"/>
              <a:t> eliminates the need to operate your own source control system or worry about scaling its infrastructure</a:t>
            </a:r>
            <a:r>
              <a:rPr lang="en-US" sz="4000" dirty="0" smtClean="0"/>
              <a:t>.”</a:t>
            </a:r>
            <a:endParaRPr lang="en-AU" sz="4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8248348"/>
          </a:xfrm>
        </p:spPr>
        <p:txBody>
          <a:bodyPr/>
          <a:lstStyle/>
          <a:p>
            <a:pPr algn="just">
              <a:defRPr>
                <a:effectLst/>
              </a:defRPr>
            </a:pPr>
            <a:r>
              <a:rPr lang="en-US" sz="5400" dirty="0"/>
              <a:t>AWS </a:t>
            </a:r>
            <a:r>
              <a:rPr lang="en-US" sz="5400" dirty="0" err="1"/>
              <a:t>CodeCommit</a:t>
            </a:r>
            <a:r>
              <a:rPr lang="en-US" sz="5400" dirty="0"/>
              <a:t> is a version control service hosted by Amazon Web Services that you can use to privately store and </a:t>
            </a:r>
          </a:p>
          <a:p>
            <a:pPr algn="just">
              <a:defRPr>
                <a:effectLst/>
              </a:defRPr>
            </a:pPr>
            <a:r>
              <a:rPr lang="en-US" sz="5400" dirty="0"/>
              <a:t>manage files, such as documents, source code, and binary files in the cloud.</a:t>
            </a:r>
          </a:p>
          <a:p>
            <a:pPr algn="just">
              <a:defRPr>
                <a:effectLst/>
              </a:defRPr>
            </a:pPr>
            <a:r>
              <a:rPr lang="en-US" sz="5400" dirty="0"/>
              <a:t>It supports the standard functionality of </a:t>
            </a:r>
            <a:r>
              <a:rPr lang="en-US" sz="5400" dirty="0" err="1"/>
              <a:t>Git</a:t>
            </a:r>
            <a:r>
              <a:rPr lang="en-US" sz="5400" dirty="0"/>
              <a:t>, so it works seamlessly with your existing </a:t>
            </a:r>
            <a:r>
              <a:rPr lang="en-US" sz="5400" dirty="0" err="1"/>
              <a:t>Git</a:t>
            </a:r>
            <a:r>
              <a:rPr lang="en-US" sz="5400" dirty="0"/>
              <a:t>-based tools</a:t>
            </a:r>
            <a:r>
              <a:rPr lang="en-US" sz="5400" dirty="0" smtClean="0"/>
              <a:t>.</a:t>
            </a:r>
          </a:p>
          <a:p>
            <a:pPr algn="just">
              <a:defRPr>
                <a:effectLst/>
              </a:defRPr>
            </a:pPr>
            <a:endParaRPr lang="en-US" sz="5400" dirty="0"/>
          </a:p>
          <a:p>
            <a:pPr algn="just">
              <a:defRPr>
                <a:effectLst/>
              </a:defRPr>
            </a:pPr>
            <a:r>
              <a:rPr lang="en-US" sz="5400" dirty="0"/>
              <a:t>Or with other words:</a:t>
            </a:r>
          </a:p>
          <a:p>
            <a:pPr algn="just">
              <a:defRPr>
                <a:effectLst/>
              </a:defRPr>
            </a:pPr>
            <a:r>
              <a:rPr lang="en-US" sz="5400" dirty="0"/>
              <a:t>With </a:t>
            </a:r>
            <a:r>
              <a:rPr lang="en-US" sz="5400" dirty="0" err="1"/>
              <a:t>CodeCommit</a:t>
            </a:r>
            <a:r>
              <a:rPr lang="en-US" sz="5400" dirty="0"/>
              <a:t> you can host private </a:t>
            </a:r>
            <a:r>
              <a:rPr lang="en-US" sz="5400" dirty="0" err="1"/>
              <a:t>Git</a:t>
            </a:r>
            <a:r>
              <a:rPr lang="en-US" sz="5400" dirty="0"/>
              <a:t> repositories on AWS.</a:t>
            </a:r>
            <a:endParaRPr lang="id-ID"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spTree>
    <p:extLst>
      <p:ext uri="{BB962C8B-B14F-4D97-AF65-F5344CB8AC3E}">
        <p14:creationId xmlns:p14="http://schemas.microsoft.com/office/powerpoint/2010/main" val="280057928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2324675" cy="615553"/>
          </a:xfrm>
        </p:spPr>
        <p:txBody>
          <a:bodyPr/>
          <a:lstStyle/>
          <a:p>
            <a:pPr>
              <a:defRPr>
                <a:effectLst/>
              </a:defRPr>
            </a:pPr>
            <a:r>
              <a:rPr lang="de-DE" dirty="0" smtClean="0"/>
              <a:t>GIT </a:t>
            </a:r>
            <a:r>
              <a:rPr lang="de-DE" dirty="0" err="1" smtClean="0"/>
              <a:t>based</a:t>
            </a:r>
            <a:endParaRPr lang="id-ID" dirty="0"/>
          </a:p>
        </p:txBody>
      </p:sp>
      <p:sp>
        <p:nvSpPr>
          <p:cNvPr id="6" name="Text Placeholder 5"/>
          <p:cNvSpPr>
            <a:spLocks noGrp="1"/>
          </p:cNvSpPr>
          <p:nvPr>
            <p:ph type="body" sz="quarter" idx="16"/>
          </p:nvPr>
        </p:nvSpPr>
        <p:spPr>
          <a:xfrm>
            <a:off x="3349104" y="5100791"/>
            <a:ext cx="8055814" cy="1384995"/>
          </a:xfrm>
        </p:spPr>
        <p:txBody>
          <a:bodyPr/>
          <a:lstStyle/>
          <a:p>
            <a:pPr>
              <a:defRPr>
                <a:effectLst/>
              </a:defRPr>
            </a:pPr>
            <a:r>
              <a:rPr lang="en-US" dirty="0"/>
              <a:t>It supports the standard functionality of </a:t>
            </a:r>
            <a:r>
              <a:rPr lang="en-US" dirty="0" err="1"/>
              <a:t>Git</a:t>
            </a:r>
            <a:r>
              <a:rPr lang="en-US" dirty="0"/>
              <a:t>, so it works seamlessly with your existing </a:t>
            </a:r>
            <a:r>
              <a:rPr lang="en-US" dirty="0" err="1"/>
              <a:t>Git</a:t>
            </a:r>
            <a:r>
              <a:rPr lang="en-US" dirty="0"/>
              <a:t>-based tools.</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3658374" cy="615553"/>
          </a:xfrm>
        </p:spPr>
        <p:txBody>
          <a:bodyPr/>
          <a:lstStyle/>
          <a:p>
            <a:pPr>
              <a:defRPr>
                <a:effectLst/>
              </a:defRPr>
            </a:pPr>
            <a:r>
              <a:rPr lang="de-DE" dirty="0" smtClean="0"/>
              <a:t>AWS Integration</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a:t>Good Integration with other AWS </a:t>
            </a:r>
            <a:r>
              <a:rPr lang="en-US" dirty="0" smtClean="0"/>
              <a:t>services, like </a:t>
            </a:r>
            <a:r>
              <a:rPr lang="en-US" dirty="0" err="1" smtClean="0"/>
              <a:t>CodeBuild</a:t>
            </a:r>
            <a:r>
              <a:rPr lang="en-US" dirty="0" smtClean="0"/>
              <a:t>, </a:t>
            </a:r>
            <a:r>
              <a:rPr lang="en-US" dirty="0" err="1" smtClean="0"/>
              <a:t>CodePipeline</a:t>
            </a:r>
            <a:r>
              <a:rPr lang="en-US" dirty="0" smtClean="0"/>
              <a:t>, </a:t>
            </a:r>
            <a:r>
              <a:rPr lang="en-US" dirty="0" err="1" smtClean="0"/>
              <a:t>CloudWatch</a:t>
            </a:r>
            <a:r>
              <a:rPr lang="en-US" dirty="0" smtClean="0"/>
              <a:t> and more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6848350" cy="615553"/>
          </a:xfrm>
        </p:spPr>
        <p:txBody>
          <a:bodyPr/>
          <a:lstStyle/>
          <a:p>
            <a:pPr>
              <a:defRPr>
                <a:effectLst/>
              </a:defRPr>
            </a:pPr>
            <a:r>
              <a:rPr lang="de-DE" dirty="0" smtClean="0"/>
              <a:t>Easy </a:t>
            </a:r>
            <a:r>
              <a:rPr lang="de-DE" dirty="0" err="1" smtClean="0"/>
              <a:t>migration</a:t>
            </a:r>
            <a:r>
              <a:rPr lang="de-DE" dirty="0" smtClean="0"/>
              <a:t> </a:t>
            </a:r>
            <a:r>
              <a:rPr lang="de-DE" dirty="0" err="1" smtClean="0"/>
              <a:t>to</a:t>
            </a:r>
            <a:r>
              <a:rPr lang="de-DE" dirty="0" smtClean="0"/>
              <a:t> Code Commit</a:t>
            </a:r>
            <a:endParaRPr lang="id-ID" dirty="0"/>
          </a:p>
        </p:txBody>
      </p:sp>
      <p:sp>
        <p:nvSpPr>
          <p:cNvPr id="12" name="Text Placeholder 11"/>
          <p:cNvSpPr>
            <a:spLocks noGrp="1"/>
          </p:cNvSpPr>
          <p:nvPr>
            <p:ph type="body" sz="quarter" idx="32"/>
          </p:nvPr>
        </p:nvSpPr>
        <p:spPr>
          <a:xfrm>
            <a:off x="3349104" y="10923741"/>
            <a:ext cx="8055814" cy="1384995"/>
          </a:xfrm>
        </p:spPr>
        <p:txBody>
          <a:bodyPr/>
          <a:lstStyle/>
          <a:p>
            <a:pPr>
              <a:defRPr>
                <a:effectLst/>
              </a:defRPr>
            </a:pPr>
            <a:r>
              <a:rPr lang="en-US" dirty="0"/>
              <a:t>Easily migrate files from other remote repositories. </a:t>
            </a:r>
          </a:p>
          <a:p>
            <a:pPr>
              <a:defRPr>
                <a:effectLst/>
              </a:defRPr>
            </a:pPr>
            <a:r>
              <a:rPr lang="en-US" dirty="0"/>
              <a:t>You can migrate to </a:t>
            </a:r>
            <a:r>
              <a:rPr lang="en-US" dirty="0" err="1"/>
              <a:t>CodeCommit</a:t>
            </a:r>
            <a:r>
              <a:rPr lang="en-US" dirty="0"/>
              <a:t> from any </a:t>
            </a:r>
            <a:r>
              <a:rPr lang="en-US" dirty="0" err="1"/>
              <a:t>Git</a:t>
            </a:r>
            <a:r>
              <a:rPr lang="en-US" dirty="0"/>
              <a:t>-based repository.</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27" name="a-commercial-real-estate-skyline.jpg" descr="a-commercial-real-estate-skyline.jpg"/>
          <p:cNvPicPr>
            <a:picLocks noGrp="1" noChangeAspect="1"/>
          </p:cNvPicPr>
          <p:nvPr>
            <p:ph type="pic" idx="13"/>
          </p:nvPr>
        </p:nvPicPr>
        <p:blipFill>
          <a:blip r:embed="rId3">
            <a:extLst/>
          </a:blip>
          <a:srcRect l="11916" r="11916"/>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068" y="19"/>
                </a:lnTo>
                <a:lnTo>
                  <a:pt x="0" y="21600"/>
                </a:lnTo>
                <a:lnTo>
                  <a:pt x="21600" y="21600"/>
                </a:lnTo>
                <a:lnTo>
                  <a:pt x="21600" y="0"/>
                </a:lnTo>
                <a:close/>
              </a:path>
            </a:pathLst>
          </a:custGeom>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pic>
        <p:nvPicPr>
          <p:cNvPr id="1705" name="Image" descr="Image"/>
          <p:cNvPicPr>
            <a:picLocks noGrp="1" noChangeAspect="1"/>
          </p:cNvPicPr>
          <p:nvPr>
            <p:ph type="pic" sz="quarter" idx="15"/>
          </p:nvPr>
        </p:nvPicPr>
        <p:blipFill>
          <a:blip r:embed="rId3">
            <a:extLst/>
          </a:blip>
          <a:srcRect l="16855" r="16855"/>
          <a:stretch>
            <a:fillRect/>
          </a:stretch>
        </p:blipFill>
        <p:spPr>
          <a:prstGeom prst="rect">
            <a:avLst/>
          </a:prstGeom>
        </p:spPr>
      </p:pic>
      <p:sp>
        <p:nvSpPr>
          <p:cNvPr id="1709" name="Add Title Here"/>
          <p:cNvSpPr txBox="1">
            <a:spLocks noGrp="1"/>
          </p:cNvSpPr>
          <p:nvPr>
            <p:ph type="body" sz="quarter" idx="16"/>
          </p:nvPr>
        </p:nvSpPr>
        <p:spPr>
          <a:prstGeom prst="rect">
            <a:avLst/>
          </a:prstGeom>
        </p:spPr>
        <p:txBody>
          <a:bodyPr/>
          <a:lstStyle/>
          <a:p>
            <a:r>
              <a:rPr lang="de-DE" dirty="0" smtClean="0"/>
              <a:t>Cloud Guru GIT </a:t>
            </a:r>
            <a:r>
              <a:rPr lang="de-DE" dirty="0" err="1" smtClean="0"/>
              <a:t>course</a:t>
            </a:r>
            <a:r>
              <a:rPr lang="de-DE" dirty="0" smtClean="0"/>
              <a:t> 1</a:t>
            </a:r>
            <a:endParaRPr dirty="0"/>
          </a:p>
        </p:txBody>
      </p:sp>
      <p:sp>
        <p:nvSpPr>
          <p:cNvPr id="1710" name="Lorem of for ipsum randomised words our, don't look even night offer slightly beration be ration Lorem of for ipsum"/>
          <p:cNvSpPr txBox="1">
            <a:spLocks noGrp="1"/>
          </p:cNvSpPr>
          <p:nvPr>
            <p:ph type="body" sz="quarter" idx="17"/>
          </p:nvPr>
        </p:nvSpPr>
        <p:spPr>
          <a:prstGeom prst="rect">
            <a:avLst/>
          </a:prstGeom>
        </p:spPr>
        <p:txBody>
          <a:bodyPr/>
          <a:lstStyle>
            <a:lvl1pPr algn="l">
              <a:lnSpc>
                <a:spcPct val="110000"/>
              </a:lnSpc>
              <a:defRPr sz="2600" spc="0"/>
            </a:lvl1pPr>
          </a:lstStyle>
          <a:p>
            <a:r>
              <a:rPr lang="de-DE" dirty="0" smtClean="0"/>
              <a:t>This </a:t>
            </a:r>
            <a:r>
              <a:rPr lang="de-DE" dirty="0" err="1" smtClean="0"/>
              <a:t>course</a:t>
            </a:r>
            <a:r>
              <a:rPr lang="de-DE" dirty="0" smtClean="0"/>
              <a:t> </a:t>
            </a:r>
            <a:r>
              <a:rPr lang="de-DE" dirty="0" err="1" smtClean="0"/>
              <a:t>is</a:t>
            </a:r>
            <a:r>
              <a:rPr lang="de-DE" dirty="0" smtClean="0"/>
              <a:t> </a:t>
            </a:r>
            <a:r>
              <a:rPr lang="de-DE" dirty="0" err="1" smtClean="0"/>
              <a:t>perfect</a:t>
            </a:r>
            <a:r>
              <a:rPr lang="de-DE" dirty="0" smtClean="0"/>
              <a:t> </a:t>
            </a:r>
            <a:r>
              <a:rPr lang="de-DE" dirty="0" err="1" smtClean="0"/>
              <a:t>to</a:t>
            </a:r>
            <a:r>
              <a:rPr lang="de-DE" dirty="0" smtClean="0"/>
              <a:t> </a:t>
            </a:r>
            <a:r>
              <a:rPr lang="de-DE" dirty="0" err="1" smtClean="0"/>
              <a:t>learn</a:t>
            </a:r>
            <a:r>
              <a:rPr lang="de-DE" dirty="0" smtClean="0"/>
              <a:t> GIT </a:t>
            </a:r>
            <a:r>
              <a:rPr lang="de-DE" dirty="0" err="1" smtClean="0"/>
              <a:t>from</a:t>
            </a:r>
            <a:r>
              <a:rPr lang="de-DE" dirty="0" smtClean="0"/>
              <a:t> </a:t>
            </a:r>
            <a:r>
              <a:rPr lang="de-DE" dirty="0" err="1" smtClean="0"/>
              <a:t>the</a:t>
            </a:r>
            <a:r>
              <a:rPr lang="de-DE" dirty="0" smtClean="0"/>
              <a:t> </a:t>
            </a:r>
            <a:r>
              <a:rPr lang="de-DE" dirty="0" err="1" smtClean="0"/>
              <a:t>basics</a:t>
            </a:r>
            <a:r>
              <a:rPr lang="de-DE" dirty="0" smtClean="0"/>
              <a:t> </a:t>
            </a:r>
            <a:r>
              <a:rPr lang="de-DE" dirty="0" err="1" smtClean="0"/>
              <a:t>to</a:t>
            </a:r>
            <a:r>
              <a:rPr lang="de-DE" dirty="0" smtClean="0"/>
              <a:t> </a:t>
            </a:r>
            <a:r>
              <a:rPr lang="de-DE" dirty="0" err="1" smtClean="0"/>
              <a:t>advanced</a:t>
            </a:r>
            <a:r>
              <a:rPr lang="de-DE" dirty="0" smtClean="0"/>
              <a:t> </a:t>
            </a:r>
            <a:r>
              <a:rPr lang="de-DE" dirty="0" err="1" smtClean="0"/>
              <a:t>features</a:t>
            </a:r>
            <a:r>
              <a:rPr lang="de-DE" dirty="0" smtClean="0"/>
              <a:t> …</a:t>
            </a:r>
            <a:endParaRPr dirty="0"/>
          </a:p>
        </p:txBody>
      </p:sp>
      <p:pic>
        <p:nvPicPr>
          <p:cNvPr id="1711" name="Image" descr="Image"/>
          <p:cNvPicPr>
            <a:picLocks noGrp="1" noChangeAspect="1"/>
          </p:cNvPicPr>
          <p:nvPr>
            <p:ph type="pic" sz="quarter" idx="21"/>
          </p:nvPr>
        </p:nvPicPr>
        <p:blipFill>
          <a:blip r:embed="rId4">
            <a:extLst/>
          </a:blip>
          <a:srcRect l="18750" r="18750"/>
          <a:stretch>
            <a:fillRect/>
          </a:stretch>
        </p:blipFill>
        <p:spPr>
          <a:prstGeom prst="rect">
            <a:avLst/>
          </a:prstGeom>
        </p:spPr>
      </p:pic>
      <p:sp>
        <p:nvSpPr>
          <p:cNvPr id="1715" name="Add Title Here"/>
          <p:cNvSpPr txBox="1">
            <a:spLocks noGrp="1"/>
          </p:cNvSpPr>
          <p:nvPr>
            <p:ph type="body" sz="quarter" idx="22"/>
          </p:nvPr>
        </p:nvSpPr>
        <p:spPr>
          <a:prstGeom prst="rect">
            <a:avLst/>
          </a:prstGeom>
        </p:spPr>
        <p:txBody>
          <a:bodyPr/>
          <a:lstStyle/>
          <a:p>
            <a:r>
              <a:rPr lang="de-DE" dirty="0" smtClean="0"/>
              <a:t>Cloud Guru GIT </a:t>
            </a:r>
            <a:r>
              <a:rPr lang="de-DE" dirty="0" err="1" smtClean="0"/>
              <a:t>course</a:t>
            </a:r>
            <a:r>
              <a:rPr lang="de-DE" dirty="0" smtClean="0"/>
              <a:t> 2</a:t>
            </a:r>
            <a:endParaRPr dirty="0"/>
          </a:p>
        </p:txBody>
      </p:sp>
      <p:sp>
        <p:nvSpPr>
          <p:cNvPr id="1716" name="Lorem of for ipsum randomised words our, don't look even night offer slightly beration be ration Lorem of for ipsum"/>
          <p:cNvSpPr txBox="1">
            <a:spLocks noGrp="1"/>
          </p:cNvSpPr>
          <p:nvPr>
            <p:ph type="body" sz="quarter" idx="23"/>
          </p:nvPr>
        </p:nvSpPr>
        <p:spPr>
          <a:prstGeom prst="rect">
            <a:avLst/>
          </a:prstGeom>
        </p:spPr>
        <p:txBody>
          <a:bodyPr/>
          <a:lstStyle>
            <a:lvl1pPr algn="l">
              <a:lnSpc>
                <a:spcPct val="110000"/>
              </a:lnSpc>
              <a:defRPr sz="2600" spc="0"/>
            </a:lvl1pPr>
          </a:lstStyle>
          <a:p>
            <a:r>
              <a:rPr dirty="0"/>
              <a:t>Lorem of for ipsum </a:t>
            </a:r>
            <a:r>
              <a:rPr dirty="0" err="1"/>
              <a:t>randomised</a:t>
            </a:r>
            <a:r>
              <a:rPr dirty="0"/>
              <a:t> words our, don't look even night offer slightly </a:t>
            </a:r>
            <a:r>
              <a:rPr dirty="0" err="1"/>
              <a:t>beration</a:t>
            </a:r>
            <a:r>
              <a:rPr dirty="0"/>
              <a:t> be ration Lorem of for ipsum</a:t>
            </a: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id-ID" dirty="0"/>
              <a:t>TITLE TEXT</a:t>
            </a:r>
          </a:p>
        </p:txBody>
      </p:sp>
      <p:sp>
        <p:nvSpPr>
          <p:cNvPr id="11" name="Textplatzhalter 10"/>
          <p:cNvSpPr>
            <a:spLocks noGrp="1"/>
          </p:cNvSpPr>
          <p:nvPr>
            <p:ph type="body" sz="quarter" idx="20"/>
          </p:nvPr>
        </p:nvSpPr>
        <p:spPr>
          <a:xfrm>
            <a:off x="1188720" y="8478966"/>
            <a:ext cx="21616416" cy="3883722"/>
          </a:xfrm>
        </p:spPr>
        <p:txBody>
          <a:bodyPr/>
          <a:lstStyle/>
          <a:p>
            <a:r>
              <a:rPr lang="en-US" dirty="0"/>
              <a:t>Pro </a:t>
            </a:r>
            <a:r>
              <a:rPr lang="en-US" dirty="0" err="1"/>
              <a:t>Git</a:t>
            </a:r>
            <a:r>
              <a:rPr lang="en-US" dirty="0"/>
              <a:t>, an online version of the Pro </a:t>
            </a:r>
            <a:r>
              <a:rPr lang="en-US" dirty="0" err="1"/>
              <a:t>Git</a:t>
            </a:r>
            <a:r>
              <a:rPr lang="en-US" dirty="0"/>
              <a:t> book. Written by Scott Chacon. Published by </a:t>
            </a:r>
            <a:r>
              <a:rPr lang="en-US" dirty="0" err="1"/>
              <a:t>Apress</a:t>
            </a:r>
            <a:r>
              <a:rPr lang="en-US" dirty="0"/>
              <a:t>. </a:t>
            </a:r>
          </a:p>
          <a:p>
            <a:endParaRPr lang="en-US" dirty="0"/>
          </a:p>
          <a:p>
            <a:r>
              <a:rPr lang="en-US" dirty="0" err="1"/>
              <a:t>Git</a:t>
            </a:r>
            <a:r>
              <a:rPr lang="en-US" dirty="0"/>
              <a:t> Immersion, a try-it-yourself guided tour that walks you through the fundamentals of using </a:t>
            </a:r>
            <a:r>
              <a:rPr lang="en-US" dirty="0" err="1"/>
              <a:t>Git</a:t>
            </a:r>
            <a:r>
              <a:rPr lang="en-US" dirty="0"/>
              <a:t>. </a:t>
            </a:r>
          </a:p>
          <a:p>
            <a:r>
              <a:rPr lang="en-US" dirty="0"/>
              <a:t>Published by Neo Innovation, Inc.</a:t>
            </a:r>
          </a:p>
          <a:p>
            <a:endParaRPr lang="en-US" dirty="0"/>
          </a:p>
          <a:p>
            <a:r>
              <a:rPr lang="en-US" dirty="0" err="1"/>
              <a:t>Git</a:t>
            </a:r>
            <a:r>
              <a:rPr lang="en-US" dirty="0"/>
              <a:t> Reference, an online quick reference that can also be used as a more in-depth </a:t>
            </a:r>
            <a:r>
              <a:rPr lang="en-US" dirty="0" err="1"/>
              <a:t>Git</a:t>
            </a:r>
            <a:r>
              <a:rPr lang="en-US" dirty="0"/>
              <a:t> tutorial. </a:t>
            </a:r>
          </a:p>
          <a:p>
            <a:r>
              <a:rPr lang="en-US" dirty="0"/>
              <a:t>Published by the GitHub team. </a:t>
            </a:r>
          </a:p>
          <a:p>
            <a:endParaRPr lang="en-US" dirty="0"/>
          </a:p>
          <a:p>
            <a:r>
              <a:rPr lang="en-US" dirty="0" err="1"/>
              <a:t>Git</a:t>
            </a:r>
            <a:r>
              <a:rPr lang="en-US" dirty="0"/>
              <a:t> Cheat Sheet with basic </a:t>
            </a:r>
            <a:r>
              <a:rPr lang="en-US" dirty="0" err="1"/>
              <a:t>Git</a:t>
            </a:r>
            <a:r>
              <a:rPr lang="en-US" dirty="0"/>
              <a:t> command syntax. Published by the GitHub team. </a:t>
            </a:r>
          </a:p>
          <a:p>
            <a:endParaRPr lang="en-US" dirty="0"/>
          </a:p>
          <a:p>
            <a:r>
              <a:rPr lang="en-US" dirty="0" err="1"/>
              <a:t>Git</a:t>
            </a:r>
            <a:r>
              <a:rPr lang="en-US" dirty="0"/>
              <a:t> Pocket Guide. Written by Richard E. Silverman. Published by O'Reilly Media, Inc.</a:t>
            </a:r>
            <a:endParaRPr lang="de-DE" dirty="0"/>
          </a:p>
        </p:txBody>
      </p:sp>
      <p:sp>
        <p:nvSpPr>
          <p:cNvPr id="25" name="Add Title Here"/>
          <p:cNvSpPr txBox="1">
            <a:spLocks noGrp="1"/>
          </p:cNvSpPr>
          <p:nvPr>
            <p:ph type="body" sz="quarter" idx="16"/>
          </p:nvPr>
        </p:nvSpPr>
        <p:spPr>
          <a:xfrm>
            <a:off x="8052451" y="7066358"/>
            <a:ext cx="6215748" cy="486530"/>
          </a:xfrm>
          <a:prstGeom prst="rect">
            <a:avLst/>
          </a:prstGeom>
        </p:spPr>
        <p:txBody>
          <a:bodyPr/>
          <a:lstStyle/>
          <a:p>
            <a:r>
              <a:rPr lang="de-DE" dirty="0" smtClean="0"/>
              <a:t>Additional GIT </a:t>
            </a:r>
            <a:r>
              <a:rPr lang="de-DE" dirty="0" err="1" smtClean="0"/>
              <a:t>training</a:t>
            </a:r>
            <a:r>
              <a:rPr lang="de-DE" dirty="0" smtClean="0"/>
              <a:t> </a:t>
            </a:r>
            <a:r>
              <a:rPr lang="de-DE" dirty="0" err="1" smtClean="0"/>
              <a:t>sources</a:t>
            </a:r>
            <a:endParaRPr dirty="0"/>
          </a:p>
        </p:txBody>
      </p:sp>
    </p:spTree>
    <p:extLst>
      <p:ext uri="{BB962C8B-B14F-4D97-AF65-F5344CB8AC3E}">
        <p14:creationId xmlns:p14="http://schemas.microsoft.com/office/powerpoint/2010/main" val="235619936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547</Words>
  <Application>Microsoft Office PowerPoint</Application>
  <PresentationFormat>Benutzerdefiniert</PresentationFormat>
  <Paragraphs>69</Paragraphs>
  <Slides>9</Slides>
  <Notes>6</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9</vt:i4>
      </vt:variant>
    </vt:vector>
  </HeadingPairs>
  <TitlesOfParts>
    <vt:vector size="21"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362</cp:revision>
  <dcterms:modified xsi:type="dcterms:W3CDTF">2019-06-28T12:05:19Z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